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57B39-C0D5-4CAA-B3CA-AAD609B2712D}"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A0384-65D5-40E5-B2B7-B0981D129B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http://time.com/3718470/isis-copts-egypt/</a:t>
            </a:r>
          </a:p>
          <a:p>
            <a:r>
              <a:rPr lang="en-US" dirty="0" smtClean="0"/>
              <a:t>http://www.dailymail.co.uk/news/article-3045711/Slaughter-beach-ISIS-behead-shoot-Ethiopian-Christians-sickening-new-propaganda-video.html</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http://www.usatoday.com/story/news/world/2015/04/19/isil-ethiopian-christians/26026769/</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http://www.usatoday.com/story/news/nation/2015/06/17/charleston-south-carolina-shooting/28902017/</a:t>
            </a:r>
            <a:endParaRPr lang="en-US"/>
          </a:p>
        </p:txBody>
      </p:sp>
      <p:sp>
        <p:nvSpPr>
          <p:cNvPr id="4" name="Slide Number Placeholder 3"/>
          <p:cNvSpPr>
            <a:spLocks noGrp="1"/>
          </p:cNvSpPr>
          <p:nvPr>
            <p:ph type="sldNum" sz="quarter" idx="10"/>
          </p:nvPr>
        </p:nvSpPr>
        <p:spPr/>
        <p:txBody>
          <a:bodyPr/>
          <a:lstStyle/>
          <a:p>
            <a:fld id="{560AC23B-4CA4-4E5B-BA78-A8C7B41E8D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Gonzalez, “The</a:t>
            </a:r>
            <a:r>
              <a:rPr lang="en-US" baseline="0" dirty="0" smtClean="0"/>
              <a:t> Story of Christianity”, 43-45</a:t>
            </a:r>
          </a:p>
          <a:p>
            <a:r>
              <a:rPr lang="en-US" dirty="0" smtClean="0"/>
              <a:t>Lightfoot, Joseph Barber, and J. R. Harmer. </a:t>
            </a:r>
            <a:r>
              <a:rPr lang="en-US" i="1" dirty="0" smtClean="0"/>
              <a:t>The Apostolic Fathers. </a:t>
            </a:r>
            <a:r>
              <a:rPr lang="en-US" i="1" smtClean="0"/>
              <a:t>London: Macmillan and Co., 1891.</a:t>
            </a:r>
            <a:endParaRPr lang="en-US"/>
          </a:p>
        </p:txBody>
      </p:sp>
      <p:sp>
        <p:nvSpPr>
          <p:cNvPr id="4" name="Slide Number Placeholder 3"/>
          <p:cNvSpPr>
            <a:spLocks noGrp="1"/>
          </p:cNvSpPr>
          <p:nvPr>
            <p:ph type="sldNum" sz="quarter" idx="10"/>
          </p:nvPr>
        </p:nvSpPr>
        <p:spPr/>
        <p:txBody>
          <a:bodyPr/>
          <a:lstStyle/>
          <a:p>
            <a:fld id="{560AC23B-4CA4-4E5B-BA78-A8C7B41E8D5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B7F27-3A9E-4421-80EB-27DCA5A5231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7F27-3A9E-4421-80EB-27DCA5A5231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7F27-3A9E-4421-80EB-27DCA5A5231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B7F27-3A9E-4421-80EB-27DCA5A5231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B7F27-3A9E-4421-80EB-27DCA5A5231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B7F27-3A9E-4421-80EB-27DCA5A5231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B7F27-3A9E-4421-80EB-27DCA5A52318}"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B7F27-3A9E-4421-80EB-27DCA5A52318}"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7F27-3A9E-4421-80EB-27DCA5A52318}"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B7F27-3A9E-4421-80EB-27DCA5A5231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B7F27-3A9E-4421-80EB-27DCA5A5231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10F8C-25A4-46A7-90C6-761ABCE985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B7F27-3A9E-4421-80EB-27DCA5A52318}"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10F8C-25A4-46A7-90C6-761ABCE9851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458586" y="2057285"/>
            <a:ext cx="7770762" cy="1561562"/>
          </a:xfrm>
        </p:spPr>
        <p:txBody>
          <a:bodyPr>
            <a:normAutofit fontScale="90000"/>
          </a:bodyPr>
          <a:lstStyle/>
          <a:p>
            <a:r>
              <a:rPr lang="zh-TW" altLang="en-US" sz="5700" b="1" dirty="0">
                <a:latin typeface="HanWang WeiBeiMedium-Gb5" pitchFamily="2" charset="-120"/>
                <a:ea typeface="HanWang WeiBeiMedium-Gb5" pitchFamily="2" charset="-120"/>
              </a:rPr>
              <a:t>至死忠心的信</a:t>
            </a:r>
            <a:r>
              <a:rPr lang="en-US" altLang="zh-TW" sz="5700" b="1" dirty="0">
                <a:latin typeface="HanWang WeiBeiMedium-Gb5" pitchFamily="2" charset="-120"/>
                <a:ea typeface="HanWang WeiBeiMedium-Gb5" pitchFamily="2" charset="-120"/>
              </a:rPr>
              <a:t/>
            </a:r>
            <a:br>
              <a:rPr lang="en-US" altLang="zh-TW" sz="5700" b="1" dirty="0">
                <a:latin typeface="HanWang WeiBeiMedium-Gb5" pitchFamily="2" charset="-120"/>
                <a:ea typeface="HanWang WeiBeiMedium-Gb5" pitchFamily="2" charset="-120"/>
              </a:rPr>
            </a:br>
            <a:r>
              <a:rPr lang="en-US" altLang="zh-TW" sz="5000" b="1" dirty="0"/>
              <a:t>Be Faithful unto Death</a:t>
            </a:r>
          </a:p>
        </p:txBody>
      </p:sp>
      <p:sp>
        <p:nvSpPr>
          <p:cNvPr id="2223" name="Rectangle 175"/>
          <p:cNvSpPr>
            <a:spLocks noChangeArrowheads="1"/>
          </p:cNvSpPr>
          <p:nvPr/>
        </p:nvSpPr>
        <p:spPr bwMode="auto">
          <a:xfrm>
            <a:off x="458586" y="4152211"/>
            <a:ext cx="5253580" cy="648504"/>
          </a:xfrm>
          <a:prstGeom prst="rect">
            <a:avLst/>
          </a:prstGeom>
          <a:noFill/>
          <a:ln w="9525">
            <a:noFill/>
            <a:miter lim="800000"/>
            <a:headEnd/>
            <a:tailEnd/>
          </a:ln>
          <a:effectLst/>
        </p:spPr>
        <p:txBody>
          <a:bodyPr lIns="91436" tIns="45719" rIns="91436" bIns="45719" anchor="ctr"/>
          <a:lstStyle/>
          <a:p>
            <a:r>
              <a:rPr lang="zh-TW" altLang="en-US" sz="2500" dirty="0">
                <a:latin typeface="HanWang WeiBeiMedium-Gb5" pitchFamily="2" charset="-120"/>
                <a:ea typeface="HanWang WeiBeiMedium-Gb5" pitchFamily="2" charset="-120"/>
              </a:rPr>
              <a:t>啟示錄</a:t>
            </a:r>
            <a:r>
              <a:rPr lang="zh-TW" altLang="en-US" sz="2500" dirty="0"/>
              <a:t> </a:t>
            </a:r>
            <a:r>
              <a:rPr lang="en-US" sz="2500" dirty="0"/>
              <a:t>Revelation 2:8-11</a:t>
            </a:r>
            <a:endParaRPr lang="en-US" sz="2500" dirty="0"/>
          </a:p>
        </p:txBody>
      </p:sp>
      <p:sp>
        <p:nvSpPr>
          <p:cNvPr id="4" name="Slide Number Placeholder 3"/>
          <p:cNvSpPr>
            <a:spLocks noGrp="1"/>
          </p:cNvSpPr>
          <p:nvPr>
            <p:ph type="sldNum" sz="quarter" idx="12"/>
          </p:nvPr>
        </p:nvSpPr>
        <p:spPr/>
        <p:txBody>
          <a:bodyPr/>
          <a:lstStyle/>
          <a:p>
            <a:fld id="{86BF1E56-B46C-4860-A8A2-43B3B7CFBA2B}" type="slidenum">
              <a:rPr lang="es-ES" smtClean="0"/>
              <a:pPr/>
              <a:t>1</a:t>
            </a:fld>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Revelation 2:10</a:t>
            </a:r>
            <a:r>
              <a:rPr lang="zh-TW" altLang="en-US" dirty="0" smtClean="0"/>
              <a:t> </a:t>
            </a:r>
            <a:endParaRPr lang="en-US" altLang="zh-TW" dirty="0" smtClean="0"/>
          </a:p>
          <a:p>
            <a:pPr marL="0" indent="0">
              <a:buNone/>
            </a:pPr>
            <a:r>
              <a:rPr lang="en-US" altLang="zh-TW" baseline="30000" dirty="0" smtClean="0"/>
              <a:t>10</a:t>
            </a:r>
            <a:r>
              <a:rPr lang="zh-TW" altLang="en-US" dirty="0" smtClean="0"/>
              <a:t> </a:t>
            </a:r>
            <a:r>
              <a:rPr lang="zh-TW" altLang="en-US" dirty="0" smtClean="0">
                <a:latin typeface="HanWang WeiBeiMedium-Gb5" pitchFamily="2" charset="-120"/>
                <a:ea typeface="HanWang WeiBeiMedium-Gb5" pitchFamily="2" charset="-120"/>
              </a:rPr>
              <a:t>你將要受的苦你不用怕。魔鬼要把你們中間幾個人下在監裏，叫你們被試煉，你們必受患難十日。你務要至死忠心，我就賜給你那生命的冠冕。 </a:t>
            </a:r>
          </a:p>
          <a:p>
            <a:pPr marL="0" indent="0">
              <a:buNone/>
            </a:pPr>
            <a:r>
              <a:rPr lang="en-US" baseline="30000" dirty="0" smtClean="0"/>
              <a:t>10</a:t>
            </a:r>
            <a:r>
              <a:rPr lang="en-US" dirty="0" smtClean="0"/>
              <a:t> Do not be afraid of what you are about to suffer. I tell you, the devil will put some of you in prison to test you, and you will suffer persecution for ten days. Be faithful, even to the point of death, and I will give you life as your victor’s crown.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1 Corinthians 4:9</a:t>
            </a:r>
            <a:r>
              <a:rPr lang="zh-TW" altLang="en-US" dirty="0" smtClean="0"/>
              <a:t> </a:t>
            </a:r>
            <a:endParaRPr lang="en-US" altLang="zh-TW" dirty="0" smtClean="0"/>
          </a:p>
          <a:p>
            <a:pPr marL="0" indent="0">
              <a:buNone/>
            </a:pPr>
            <a:r>
              <a:rPr lang="en-US" altLang="zh-TW" baseline="30000" dirty="0" smtClean="0"/>
              <a:t>9</a:t>
            </a:r>
            <a:r>
              <a:rPr lang="zh-TW" altLang="en-US" dirty="0" smtClean="0"/>
              <a:t> </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因為我們成了一臺戲，給世人和天使觀看。 </a:t>
            </a:r>
          </a:p>
          <a:p>
            <a:pPr marL="0" indent="0">
              <a:buNone/>
            </a:pPr>
            <a:r>
              <a:rPr lang="en-US" baseline="30000" dirty="0" smtClean="0"/>
              <a:t>9</a:t>
            </a:r>
            <a:r>
              <a:rPr lang="en-US" dirty="0" smtClean="0"/>
              <a:t> … We have been made a spectacle to the whole universe, to angels as well as to human beings.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7" y="762432"/>
            <a:ext cx="8231866" cy="1142440"/>
          </a:xfrm>
        </p:spPr>
        <p:txBody>
          <a:bodyPr>
            <a:normAutofit fontScale="90000"/>
          </a:bodyPr>
          <a:lstStyle/>
          <a:p>
            <a:r>
              <a:rPr lang="en-US" dirty="0" smtClean="0">
                <a:solidFill>
                  <a:schemeClr val="tx1"/>
                </a:solidFill>
              </a:rPr>
              <a:t>3. </a:t>
            </a:r>
            <a:r>
              <a:rPr lang="zh-CN" altLang="en-US" dirty="0" smtClean="0">
                <a:solidFill>
                  <a:schemeClr val="tx1"/>
                </a:solidFill>
                <a:latin typeface="HanWang WeiBeiMedium-Gb5" pitchFamily="2" charset="-120"/>
                <a:ea typeface="HanWang WeiBeiMedium-Gb5" pitchFamily="2" charset="-120"/>
              </a:rPr>
              <a:t>患難中最要緊的是「通過考驗」</a:t>
            </a:r>
            <a:r>
              <a:rPr lang="en-US" altLang="zh-CN" dirty="0" smtClean="0">
                <a:solidFill>
                  <a:schemeClr val="tx1"/>
                </a:solidFill>
              </a:rPr>
              <a:t/>
            </a:r>
            <a:br>
              <a:rPr lang="en-US" altLang="zh-CN" dirty="0" smtClean="0">
                <a:solidFill>
                  <a:schemeClr val="tx1"/>
                </a:solidFill>
              </a:rPr>
            </a:br>
            <a:r>
              <a:rPr lang="en-US" dirty="0" smtClean="0">
                <a:solidFill>
                  <a:schemeClr val="tx1"/>
                </a:solidFill>
              </a:rPr>
              <a:t>The Most Important Objective of Suffering is to Pass the Test</a:t>
            </a:r>
            <a:endParaRPr lang="en-US" dirty="0">
              <a:solidFill>
                <a:schemeClr val="tx1"/>
              </a:solidFill>
            </a:endParaRPr>
          </a:p>
        </p:txBody>
      </p:sp>
      <p:sp>
        <p:nvSpPr>
          <p:cNvPr id="3" name="Content Placeholder 2"/>
          <p:cNvSpPr>
            <a:spLocks noGrp="1"/>
          </p:cNvSpPr>
          <p:nvPr>
            <p:ph idx="1"/>
          </p:nvPr>
        </p:nvSpPr>
        <p:spPr>
          <a:xfrm>
            <a:off x="456067" y="2514524"/>
            <a:ext cx="8231866" cy="3610971"/>
          </a:xfrm>
        </p:spPr>
        <p:txBody>
          <a:bodyPr/>
          <a:lstStyle/>
          <a:p>
            <a:pPr marL="0" indent="0">
              <a:buNone/>
            </a:pPr>
            <a:r>
              <a:rPr lang="en-US" altLang="zh-TW" dirty="0" smtClean="0"/>
              <a:t>Revelation 2:10</a:t>
            </a:r>
            <a:r>
              <a:rPr lang="zh-TW" altLang="en-US" dirty="0" smtClean="0"/>
              <a:t> </a:t>
            </a:r>
            <a:endParaRPr lang="en-US" altLang="zh-TW" dirty="0" smtClean="0"/>
          </a:p>
          <a:p>
            <a:pPr marL="0" indent="0">
              <a:buNone/>
            </a:pPr>
            <a:r>
              <a:rPr lang="en-US" altLang="zh-TW" baseline="30000" dirty="0" smtClean="0"/>
              <a:t>10</a:t>
            </a:r>
            <a:r>
              <a:rPr lang="zh-TW" altLang="en-US" dirty="0" smtClean="0"/>
              <a:t> </a:t>
            </a:r>
            <a:r>
              <a:rPr lang="zh-TW" altLang="en-US" dirty="0" smtClean="0">
                <a:latin typeface="HanWang WeiBeiMedium-Gb5" pitchFamily="2" charset="-120"/>
                <a:ea typeface="HanWang WeiBeiMedium-Gb5" pitchFamily="2" charset="-120"/>
              </a:rPr>
              <a:t>你將要受的苦你不用怕。</a:t>
            </a:r>
          </a:p>
          <a:p>
            <a:pPr marL="0" indent="0">
              <a:buNone/>
            </a:pPr>
            <a:r>
              <a:rPr lang="en-US" baseline="30000" dirty="0" smtClean="0"/>
              <a:t>10</a:t>
            </a:r>
            <a:r>
              <a:rPr lang="en-US" dirty="0" smtClean="0"/>
              <a:t> Do not be afraid of what you are about to suffer.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pic>
        <p:nvPicPr>
          <p:cNvPr id="28674" name="Picture 2" descr="http://cdn.charismanews.com/images/stories/2014/us/Corrie-ten-Boom-The-Hiding-Place-edited.jpg"/>
          <p:cNvPicPr>
            <a:picLocks noChangeAspect="1" noChangeArrowheads="1"/>
          </p:cNvPicPr>
          <p:nvPr/>
        </p:nvPicPr>
        <p:blipFill>
          <a:blip r:embed="rId2" cstate="print"/>
          <a:srcRect/>
          <a:stretch>
            <a:fillRect/>
          </a:stretch>
        </p:blipFill>
        <p:spPr bwMode="auto">
          <a:xfrm>
            <a:off x="126812" y="837932"/>
            <a:ext cx="8864788" cy="4877068"/>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Revelation 2:10</a:t>
            </a:r>
            <a:r>
              <a:rPr lang="zh-TW" altLang="en-US" dirty="0" smtClean="0"/>
              <a:t> </a:t>
            </a:r>
            <a:endParaRPr lang="en-US" altLang="zh-TW" dirty="0" smtClean="0"/>
          </a:p>
          <a:p>
            <a:pPr marL="0" indent="0">
              <a:buNone/>
            </a:pPr>
            <a:r>
              <a:rPr lang="en-US" altLang="zh-TW" baseline="30000" dirty="0" smtClean="0"/>
              <a:t>10</a:t>
            </a:r>
            <a:r>
              <a:rPr lang="zh-TW" altLang="en-US" dirty="0" smtClean="0"/>
              <a:t> </a:t>
            </a:r>
            <a:r>
              <a:rPr lang="zh-TW" altLang="en-US" dirty="0" smtClean="0">
                <a:latin typeface="HanWang WeiBeiMedium-Gb5" pitchFamily="2" charset="-120"/>
                <a:ea typeface="HanWang WeiBeiMedium-Gb5" pitchFamily="2" charset="-120"/>
              </a:rPr>
              <a:t>你將要受的苦你不用怕。</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你務要至死忠心，我就賜給你那生命的冠冕。 </a:t>
            </a:r>
          </a:p>
          <a:p>
            <a:pPr marL="0" indent="0">
              <a:buNone/>
            </a:pPr>
            <a:r>
              <a:rPr lang="en-US" baseline="30000" dirty="0" smtClean="0"/>
              <a:t>10</a:t>
            </a:r>
            <a:r>
              <a:rPr lang="en-US" dirty="0" smtClean="0"/>
              <a:t> Do not be afraid of what you are about to suffer. …  Be faithful, even to the point of death, and I will give you life as your victor’s crown.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900" y="46437"/>
            <a:ext cx="8686200" cy="5897163"/>
          </a:xfrm>
        </p:spPr>
        <p:txBody>
          <a:bodyPr>
            <a:normAutofit fontScale="92500"/>
          </a:bodyPr>
          <a:lstStyle/>
          <a:p>
            <a:pPr marL="0" indent="0">
              <a:buNone/>
            </a:pPr>
            <a:r>
              <a:rPr lang="en-US" altLang="zh-TW" dirty="0" smtClean="0"/>
              <a:t>Revelation 7:15–17</a:t>
            </a:r>
            <a:r>
              <a:rPr lang="zh-TW" altLang="en-US" dirty="0" smtClean="0">
                <a:latin typeface="HanWang WeiBeiMedium-Gb5" pitchFamily="2" charset="-120"/>
                <a:ea typeface="HanWang WeiBeiMedium-Gb5" pitchFamily="2" charset="-120"/>
              </a:rPr>
              <a:t> 所以，他們在上帝寶座前，晝夜在他殿中事奉他。坐寶座的要用帳幕覆庇他們。</a:t>
            </a:r>
            <a:r>
              <a:rPr lang="en-US" altLang="zh-TW" baseline="30000" dirty="0" smtClean="0">
                <a:latin typeface="HanWang WeiBeiMedium-Gb5" pitchFamily="2" charset="-120"/>
                <a:ea typeface="HanWang WeiBeiMedium-Gb5" pitchFamily="2" charset="-120"/>
              </a:rPr>
              <a:t>16</a:t>
            </a:r>
            <a:r>
              <a:rPr lang="zh-TW" altLang="en-US" dirty="0" smtClean="0">
                <a:latin typeface="HanWang WeiBeiMedium-Gb5" pitchFamily="2" charset="-120"/>
                <a:ea typeface="HanWang WeiBeiMedium-Gb5" pitchFamily="2" charset="-120"/>
              </a:rPr>
              <a:t> 他們不再飢，不再渴；日頭和炎熱也必不傷害他們。</a:t>
            </a:r>
            <a:r>
              <a:rPr lang="en-US" altLang="zh-TW" baseline="30000" dirty="0" smtClean="0">
                <a:latin typeface="HanWang WeiBeiMedium-Gb5" pitchFamily="2" charset="-120"/>
                <a:ea typeface="HanWang WeiBeiMedium-Gb5" pitchFamily="2" charset="-120"/>
              </a:rPr>
              <a:t>17</a:t>
            </a:r>
            <a:r>
              <a:rPr lang="zh-TW" altLang="en-US" dirty="0" smtClean="0">
                <a:latin typeface="HanWang WeiBeiMedium-Gb5" pitchFamily="2" charset="-120"/>
                <a:ea typeface="HanWang WeiBeiMedium-Gb5" pitchFamily="2" charset="-120"/>
              </a:rPr>
              <a:t> 因為寶座中的羔羊必牧養他們，領他們到生命水的泉源；上帝也必擦去他們一切的眼淚。」 </a:t>
            </a:r>
          </a:p>
          <a:p>
            <a:pPr marL="0" indent="0">
              <a:buNone/>
            </a:pPr>
            <a:r>
              <a:rPr lang="en-US" sz="3000" baseline="30000" dirty="0">
                <a:latin typeface="Arial Narrow" pitchFamily="34" charset="0"/>
              </a:rPr>
              <a:t>15</a:t>
            </a:r>
            <a:r>
              <a:rPr lang="en-US" sz="3000" dirty="0">
                <a:latin typeface="Arial Narrow" pitchFamily="34" charset="0"/>
              </a:rPr>
              <a:t> Therefore, “they are before the throne of God and serve him day and night in his temple; and he who sits on the throne will shelter them with his presence. </a:t>
            </a:r>
            <a:r>
              <a:rPr lang="en-US" sz="3000" baseline="30000" dirty="0">
                <a:latin typeface="Arial Narrow" pitchFamily="34" charset="0"/>
              </a:rPr>
              <a:t>16</a:t>
            </a:r>
            <a:r>
              <a:rPr lang="en-US" sz="3000" dirty="0">
                <a:latin typeface="Arial Narrow" pitchFamily="34" charset="0"/>
              </a:rPr>
              <a:t> ‘Never again will they hunger; never again will they thirst. The sun will not beat down on them,’ nor any scorching heat. </a:t>
            </a:r>
            <a:r>
              <a:rPr lang="en-US" sz="3000" baseline="30000" dirty="0">
                <a:latin typeface="Arial Narrow" pitchFamily="34" charset="0"/>
              </a:rPr>
              <a:t>17</a:t>
            </a:r>
            <a:r>
              <a:rPr lang="en-US" sz="3000" dirty="0">
                <a:latin typeface="Arial Narrow" pitchFamily="34" charset="0"/>
              </a:rPr>
              <a:t> For the Lamb at the center of the throne will be their shepherd; ‘he will lead them to springs of living water.’ ‘And God will wipe away every tear from their eyes.’” </a:t>
            </a:r>
          </a:p>
          <a:p>
            <a:pPr marL="0" indent="0">
              <a:buNone/>
            </a:pPr>
            <a:endParaRPr lang="en-US" dirty="0">
              <a:latin typeface="Arial Narrow" pitchFamily="34" charset="0"/>
            </a:endParaRPr>
          </a:p>
        </p:txBody>
      </p:sp>
      <p:sp>
        <p:nvSpPr>
          <p:cNvPr id="2" name="Slide Number Placeholder 1"/>
          <p:cNvSpPr>
            <a:spLocks noGrp="1"/>
          </p:cNvSpPr>
          <p:nvPr>
            <p:ph type="sldNum" sz="quarter" idx="12"/>
          </p:nvPr>
        </p:nvSpPr>
        <p:spPr/>
        <p:txBody>
          <a:bodyPr/>
          <a:lstStyle/>
          <a:p>
            <a:fld id="{2B726DD6-E10B-455A-8847-22580AC42F8F}" type="slidenum">
              <a:rPr lang="es-ES" smtClean="0"/>
              <a:pPr/>
              <a:t>15</a:t>
            </a:fld>
            <a:endParaRPr lang="es-E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43193" y="1"/>
            <a:ext cx="3993727" cy="6125494"/>
          </a:xfrm>
        </p:spPr>
        <p:txBody>
          <a:bodyPr/>
          <a:lstStyle/>
          <a:p>
            <a:pPr marL="0" indent="0">
              <a:buNone/>
            </a:pPr>
            <a:r>
              <a:rPr lang="en-US" altLang="zh-TW" sz="3600" baseline="30000" dirty="0">
                <a:latin typeface="HanWang WeiBeiMedium-Gb5" pitchFamily="2" charset="-120"/>
                <a:ea typeface="HanWang WeiBeiMedium-Gb5" pitchFamily="2" charset="-120"/>
              </a:rPr>
              <a:t>11</a:t>
            </a:r>
            <a:r>
              <a:rPr lang="zh-TW" altLang="en-US" sz="3600" dirty="0">
                <a:latin typeface="HanWang WeiBeiMedium-Gb5" pitchFamily="2" charset="-120"/>
                <a:ea typeface="HanWang WeiBeiMedium-Gb5" pitchFamily="2" charset="-120"/>
              </a:rPr>
              <a:t> 聖靈向眾教會所說的話，凡有耳的，就應當聽！得勝的，必不受第二次死的害。</a:t>
            </a:r>
            <a:r>
              <a:rPr lang="en-US" altLang="zh-TW" sz="3600" dirty="0">
                <a:latin typeface="HanWang WeiBeiMedium-Gb5" pitchFamily="2" charset="-120"/>
                <a:ea typeface="HanWang WeiBeiMedium-Gb5" pitchFamily="2" charset="-120"/>
              </a:rPr>
              <a:t>』</a:t>
            </a:r>
            <a:r>
              <a:rPr lang="zh-TW" altLang="en-US" sz="3600" dirty="0">
                <a:latin typeface="HanWang WeiBeiMedium-Gb5" pitchFamily="2" charset="-120"/>
                <a:ea typeface="HanWang WeiBeiMedium-Gb5" pitchFamily="2" charset="-120"/>
              </a:rPr>
              <a:t>」 </a:t>
            </a:r>
            <a:endParaRPr lang="zh-TW" altLang="en-US" sz="3600" dirty="0">
              <a:latin typeface="HanWang WeiBeiMedium-Gb5" pitchFamily="2" charset="-120"/>
              <a:ea typeface="HanWang WeiBeiMedium-Gb5" pitchFamily="2" charset="-120"/>
            </a:endParaRPr>
          </a:p>
        </p:txBody>
      </p:sp>
      <p:sp>
        <p:nvSpPr>
          <p:cNvPr id="7" name="Content Placeholder 6"/>
          <p:cNvSpPr>
            <a:spLocks noGrp="1"/>
          </p:cNvSpPr>
          <p:nvPr>
            <p:ph sz="half" idx="2"/>
          </p:nvPr>
        </p:nvSpPr>
        <p:spPr>
          <a:xfrm>
            <a:off x="4343416" y="1"/>
            <a:ext cx="4685976" cy="6125494"/>
          </a:xfrm>
        </p:spPr>
        <p:txBody>
          <a:bodyPr/>
          <a:lstStyle/>
          <a:p>
            <a:pPr marL="0" indent="0">
              <a:buNone/>
            </a:pPr>
            <a:r>
              <a:rPr lang="en-US" sz="3200" baseline="30000" dirty="0"/>
              <a:t>11</a:t>
            </a:r>
            <a:r>
              <a:rPr lang="en-US" sz="3200" dirty="0"/>
              <a:t> Whoever has ears, let them hear what the Spirit says to the churches. The one who is victorious will not be hurt at all by the second death. </a:t>
            </a:r>
            <a:endParaRPr lang="en-US" sz="3200"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zh-TW" dirty="0" smtClean="0"/>
              <a:t>Isaiah 49:15</a:t>
            </a:r>
          </a:p>
          <a:p>
            <a:pPr marL="0" indent="0">
              <a:buNone/>
            </a:pPr>
            <a:r>
              <a:rPr lang="en-US" altLang="zh-TW" baseline="30000" dirty="0" smtClean="0">
                <a:latin typeface="HanWang WeiBeiMedium-Gb5" pitchFamily="2" charset="-120"/>
                <a:ea typeface="HanWang WeiBeiMedium-Gb5" pitchFamily="2" charset="-120"/>
              </a:rPr>
              <a:t>15</a:t>
            </a:r>
            <a:r>
              <a:rPr lang="zh-TW" altLang="en-US" dirty="0" smtClean="0">
                <a:latin typeface="HanWang WeiBeiMedium-Gb5" pitchFamily="2" charset="-120"/>
                <a:ea typeface="HanWang WeiBeiMedium-Gb5" pitchFamily="2" charset="-120"/>
              </a:rPr>
              <a:t> 婦人焉能忘記她吃奶的嬰孩， 不憐恤她所生的兒子？ 即或有忘記的， 我卻不忘記你。 </a:t>
            </a:r>
          </a:p>
          <a:p>
            <a:pPr marL="0" indent="0">
              <a:buNone/>
            </a:pPr>
            <a:r>
              <a:rPr lang="en-US" baseline="30000" dirty="0" smtClean="0"/>
              <a:t>15</a:t>
            </a:r>
            <a:r>
              <a:rPr lang="en-US" dirty="0" smtClean="0"/>
              <a:t> “Can a mother forget the baby at her breast and have no compassion on the child she has borne? Though she may forget, I will not forget you!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067" y="275529"/>
            <a:ext cx="4573102" cy="3305883"/>
          </a:xfrm>
        </p:spPr>
        <p:txBody>
          <a:bodyPr/>
          <a:lstStyle/>
          <a:p>
            <a:pPr>
              <a:lnSpc>
                <a:spcPct val="115000"/>
              </a:lnSpc>
              <a:spcBef>
                <a:spcPts val="3200"/>
              </a:spcBef>
            </a:pPr>
            <a:r>
              <a:rPr lang="zh-CN" dirty="0" smtClean="0">
                <a:solidFill>
                  <a:schemeClr val="tx1"/>
                </a:solidFill>
                <a:latin typeface="HanWang WeiBeiMedium-Gb5" pitchFamily="2" charset="-120"/>
                <a:ea typeface="HanWang WeiBeiMedium-Gb5" pitchFamily="2" charset="-120"/>
              </a:rPr>
              <a:t>坡旅甲 </a:t>
            </a:r>
            <a:r>
              <a:rPr lang="en-US" altLang="zh-CN" dirty="0" smtClean="0">
                <a:solidFill>
                  <a:schemeClr val="tx1"/>
                </a:solidFill>
                <a:latin typeface="HanWang WeiBeiMedium-Gb5" pitchFamily="2" charset="-120"/>
                <a:ea typeface="HanWang WeiBeiMedium-Gb5" pitchFamily="2" charset="-120"/>
              </a:rPr>
              <a:t/>
            </a:r>
            <a:br>
              <a:rPr lang="en-US" altLang="zh-CN" dirty="0" smtClean="0">
                <a:solidFill>
                  <a:schemeClr val="tx1"/>
                </a:solidFill>
                <a:latin typeface="HanWang WeiBeiMedium-Gb5" pitchFamily="2" charset="-120"/>
                <a:ea typeface="HanWang WeiBeiMedium-Gb5" pitchFamily="2" charset="-120"/>
              </a:rPr>
            </a:br>
            <a:r>
              <a:rPr lang="en-US" dirty="0" smtClean="0">
                <a:solidFill>
                  <a:schemeClr val="tx1"/>
                </a:solidFill>
              </a:rPr>
              <a:t>Polycarp </a:t>
            </a:r>
            <a:br>
              <a:rPr lang="en-US" dirty="0" smtClean="0">
                <a:solidFill>
                  <a:schemeClr val="tx1"/>
                </a:solidFill>
              </a:rPr>
            </a:br>
            <a:r>
              <a:rPr lang="en-US" dirty="0" smtClean="0">
                <a:solidFill>
                  <a:schemeClr val="tx1"/>
                </a:solidFill>
              </a:rPr>
              <a:t>(c. 70–156)</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pic>
        <p:nvPicPr>
          <p:cNvPr id="1026" name="Picture 2" descr="http://polycarp.us/wp-content/uploads/2014/04/polycarp-bobosh_t.jpg"/>
          <p:cNvPicPr>
            <a:picLocks noChangeAspect="1" noChangeArrowheads="1"/>
          </p:cNvPicPr>
          <p:nvPr/>
        </p:nvPicPr>
        <p:blipFill>
          <a:blip r:embed="rId3" cstate="print"/>
          <a:srcRect/>
          <a:stretch>
            <a:fillRect/>
          </a:stretch>
        </p:blipFill>
        <p:spPr bwMode="auto">
          <a:xfrm>
            <a:off x="4724400" y="228332"/>
            <a:ext cx="4009871" cy="647262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19</a:t>
            </a:fld>
            <a:endParaRPr lang="es-ES"/>
          </a:p>
        </p:txBody>
      </p:sp>
      <p:pic>
        <p:nvPicPr>
          <p:cNvPr id="37890" name="Picture 2"/>
          <p:cNvPicPr>
            <a:picLocks noChangeAspect="1" noChangeArrowheads="1"/>
          </p:cNvPicPr>
          <p:nvPr/>
        </p:nvPicPr>
        <p:blipFill>
          <a:blip r:embed="rId2" cstate="print"/>
          <a:srcRect/>
          <a:stretch>
            <a:fillRect/>
          </a:stretch>
        </p:blipFill>
        <p:spPr bwMode="auto">
          <a:xfrm>
            <a:off x="1959" y="1678"/>
            <a:ext cx="9142600" cy="6858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tx1"/>
                </a:solidFill>
              </a:rPr>
              <a:t>ISIS beheaded 21 Egyptian Christians on February, 2015</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pic>
        <p:nvPicPr>
          <p:cNvPr id="7170" name="Picture 2" descr="http://d.christiantoday.com/en/full/26179/coptic-christians-beheaded.jpg?w=760&amp;h=429&amp;l=50&amp;t=40"/>
          <p:cNvPicPr>
            <a:picLocks noChangeAspect="1" noChangeArrowheads="1"/>
          </p:cNvPicPr>
          <p:nvPr/>
        </p:nvPicPr>
        <p:blipFill>
          <a:blip r:embed="rId3" cstate="print"/>
          <a:srcRect/>
          <a:stretch>
            <a:fillRect/>
          </a:stretch>
        </p:blipFill>
        <p:spPr bwMode="auto">
          <a:xfrm>
            <a:off x="434982" y="1609984"/>
            <a:ext cx="8352233" cy="4714616"/>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B8E840D-314E-4C39-B781-13A60CEAE675}" type="slidenum">
              <a:rPr lang="es-ES" smtClean="0"/>
              <a:pPr/>
              <a:t>20</a:t>
            </a:fld>
            <a:endParaRPr lang="es-ES"/>
          </a:p>
        </p:txBody>
      </p:sp>
      <p:pic>
        <p:nvPicPr>
          <p:cNvPr id="20482" name="Picture 2" descr="http://www.historyoftheancientworld.com/wp-content/uploads/2015/02/Martyrdom-of-Polycarp.png"/>
          <p:cNvPicPr>
            <a:picLocks noChangeAspect="1" noChangeArrowheads="1"/>
          </p:cNvPicPr>
          <p:nvPr/>
        </p:nvPicPr>
        <p:blipFill>
          <a:blip r:embed="rId2" cstate="print"/>
          <a:srcRect/>
          <a:stretch>
            <a:fillRect/>
          </a:stretch>
        </p:blipFill>
        <p:spPr bwMode="auto">
          <a:xfrm>
            <a:off x="230854" y="456930"/>
            <a:ext cx="8740384" cy="586767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21</a:t>
            </a:fld>
            <a:endParaRPr lang="es-ES"/>
          </a:p>
        </p:txBody>
      </p:sp>
      <p:pic>
        <p:nvPicPr>
          <p:cNvPr id="38914" name="Picture 2"/>
          <p:cNvPicPr>
            <a:picLocks noChangeAspect="1" noChangeArrowheads="1"/>
          </p:cNvPicPr>
          <p:nvPr/>
        </p:nvPicPr>
        <p:blipFill>
          <a:blip r:embed="rId2" cstate="print"/>
          <a:srcRect/>
          <a:stretch>
            <a:fillRect/>
          </a:stretch>
        </p:blipFill>
        <p:spPr bwMode="auto">
          <a:xfrm>
            <a:off x="1959" y="1678"/>
            <a:ext cx="9142600" cy="68580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ISIS 30 Ethiopian Christians on April, 2015</a:t>
            </a:r>
            <a:endParaRPr lang="en-US" dirty="0"/>
          </a:p>
        </p:txBody>
      </p:sp>
      <p:sp>
        <p:nvSpPr>
          <p:cNvPr id="3" name="Slide Number Placeholder 2"/>
          <p:cNvSpPr>
            <a:spLocks noGrp="1"/>
          </p:cNvSpPr>
          <p:nvPr>
            <p:ph type="sldNum" sz="quarter" idx="12"/>
          </p:nvPr>
        </p:nvSpPr>
        <p:spPr/>
        <p:txBody>
          <a:bodyPr/>
          <a:lstStyle/>
          <a:p>
            <a:fld id="{FB8E840D-314E-4C39-B781-13A60CEAE675}" type="slidenum">
              <a:rPr lang="es-ES" smtClean="0"/>
              <a:pPr/>
              <a:t>3</a:t>
            </a:fld>
            <a:endParaRPr lang="es-ES"/>
          </a:p>
        </p:txBody>
      </p:sp>
      <p:pic>
        <p:nvPicPr>
          <p:cNvPr id="25603" name="Picture 3"/>
          <p:cNvPicPr>
            <a:picLocks noChangeAspect="1" noChangeArrowheads="1"/>
          </p:cNvPicPr>
          <p:nvPr/>
        </p:nvPicPr>
        <p:blipFill>
          <a:blip r:embed="rId3" cstate="print"/>
          <a:srcRect l="17158" t="22325" r="39675" b="13292"/>
          <a:stretch>
            <a:fillRect/>
          </a:stretch>
        </p:blipFill>
        <p:spPr bwMode="auto">
          <a:xfrm>
            <a:off x="1241319" y="1469254"/>
            <a:ext cx="6683481" cy="53125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4</a:t>
            </a:fld>
            <a:endParaRPr lang="es-ES"/>
          </a:p>
        </p:txBody>
      </p:sp>
      <p:pic>
        <p:nvPicPr>
          <p:cNvPr id="22530" name="Picture 2" descr="http://i.ytimg.com/vi/HrhoJpdvC3w/0.jpg"/>
          <p:cNvPicPr>
            <a:picLocks noChangeAspect="1" noChangeArrowheads="1"/>
          </p:cNvPicPr>
          <p:nvPr/>
        </p:nvPicPr>
        <p:blipFill>
          <a:blip r:embed="rId3" cstate="print"/>
          <a:srcRect t="11546" b="10755"/>
          <a:stretch>
            <a:fillRect/>
          </a:stretch>
        </p:blipFill>
        <p:spPr bwMode="auto">
          <a:xfrm>
            <a:off x="230613" y="838200"/>
            <a:ext cx="8760987" cy="5105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726DD6-E10B-455A-8847-22580AC42F8F}" type="slidenum">
              <a:rPr lang="es-ES" smtClean="0"/>
              <a:pPr/>
              <a:t>5</a:t>
            </a:fld>
            <a:endParaRPr lang="es-ES"/>
          </a:p>
        </p:txBody>
      </p:sp>
      <p:pic>
        <p:nvPicPr>
          <p:cNvPr id="26626" name="Picture 2" descr="http://www.yahspeople.com/uploads/4/9/0/5/4905603/1312690612.png"/>
          <p:cNvPicPr>
            <a:picLocks noChangeAspect="1" noChangeArrowheads="1"/>
          </p:cNvPicPr>
          <p:nvPr/>
        </p:nvPicPr>
        <p:blipFill>
          <a:blip r:embed="rId2" cstate="print"/>
          <a:srcRect/>
          <a:stretch>
            <a:fillRect/>
          </a:stretch>
        </p:blipFill>
        <p:spPr bwMode="auto">
          <a:xfrm>
            <a:off x="228600" y="533156"/>
            <a:ext cx="4254704" cy="5105644"/>
          </a:xfrm>
          <a:prstGeom prst="rect">
            <a:avLst/>
          </a:prstGeom>
          <a:noFill/>
        </p:spPr>
      </p:pic>
      <p:pic>
        <p:nvPicPr>
          <p:cNvPr id="26628" name="Picture 4" descr="http://christadelphianresource.com/uploads/Monday%20Class%20White%20Boards/Mon%20Jan%205,%202015/Emperors/Emperors9.jpg"/>
          <p:cNvPicPr>
            <a:picLocks noChangeAspect="1" noChangeArrowheads="1"/>
          </p:cNvPicPr>
          <p:nvPr/>
        </p:nvPicPr>
        <p:blipFill>
          <a:blip r:embed="rId3" cstate="print"/>
          <a:srcRect/>
          <a:stretch>
            <a:fillRect/>
          </a:stretch>
        </p:blipFill>
        <p:spPr bwMode="auto">
          <a:xfrm>
            <a:off x="4655857" y="380742"/>
            <a:ext cx="4183343" cy="541045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8534400" cy="1143000"/>
          </a:xfrm>
        </p:spPr>
        <p:txBody>
          <a:bodyPr>
            <a:normAutofit fontScale="90000"/>
          </a:bodyPr>
          <a:lstStyle/>
          <a:p>
            <a:r>
              <a:rPr lang="en-US" dirty="0" smtClean="0">
                <a:solidFill>
                  <a:schemeClr val="tx1"/>
                </a:solidFill>
              </a:rPr>
              <a:t>1. </a:t>
            </a:r>
            <a:r>
              <a:rPr lang="zh-CN" altLang="en-US" dirty="0" smtClean="0">
                <a:solidFill>
                  <a:schemeClr val="tx1"/>
                </a:solidFill>
                <a:latin typeface="HanWang WeiBeiMedium-Gb5" pitchFamily="2" charset="-120"/>
                <a:ea typeface="HanWang WeiBeiMedium-Gb5" pitchFamily="2" charset="-120"/>
              </a:rPr>
              <a:t>患難中最大的安慰是「神知道」</a:t>
            </a:r>
            <a:r>
              <a:rPr lang="en-US" altLang="zh-CN" dirty="0" smtClean="0">
                <a:solidFill>
                  <a:schemeClr val="tx1"/>
                </a:solidFill>
              </a:rPr>
              <a:t/>
            </a:r>
            <a:br>
              <a:rPr lang="en-US" altLang="zh-CN" dirty="0" smtClean="0">
                <a:solidFill>
                  <a:schemeClr val="tx1"/>
                </a:solidFill>
              </a:rPr>
            </a:br>
            <a:r>
              <a:rPr lang="en-US" altLang="zh-CN" sz="4300" dirty="0">
                <a:latin typeface="Arial Narrow" pitchFamily="34" charset="0"/>
              </a:rPr>
              <a:t>The Best Comfort in Suffering is “God Knows”</a:t>
            </a:r>
            <a:endParaRPr lang="en-US" dirty="0">
              <a:solidFill>
                <a:schemeClr val="tx1"/>
              </a:solidFill>
              <a:latin typeface="Arial Narrow" pitchFamily="34" charset="0"/>
            </a:endParaRPr>
          </a:p>
        </p:txBody>
      </p:sp>
      <p:sp>
        <p:nvSpPr>
          <p:cNvPr id="6" name="Content Placeholder 5"/>
          <p:cNvSpPr>
            <a:spLocks noGrp="1"/>
          </p:cNvSpPr>
          <p:nvPr>
            <p:ph idx="1"/>
          </p:nvPr>
        </p:nvSpPr>
        <p:spPr/>
        <p:txBody>
          <a:bodyPr/>
          <a:lstStyle/>
          <a:p>
            <a:pPr marL="0" indent="0">
              <a:buNone/>
            </a:pPr>
            <a:r>
              <a:rPr lang="en-US" altLang="zh-TW" dirty="0" smtClean="0"/>
              <a:t>Revelation 2:9</a:t>
            </a:r>
            <a:r>
              <a:rPr lang="zh-TW" altLang="en-US" dirty="0" smtClean="0"/>
              <a:t> </a:t>
            </a:r>
            <a:endParaRPr lang="en-US" altLang="zh-TW" dirty="0" smtClean="0"/>
          </a:p>
          <a:p>
            <a:pPr marL="0" indent="0">
              <a:buNone/>
            </a:pPr>
            <a:r>
              <a:rPr lang="en-US" altLang="zh-TW" baseline="30000" dirty="0" smtClean="0"/>
              <a:t>9</a:t>
            </a:r>
            <a:r>
              <a:rPr lang="zh-TW" altLang="en-US" dirty="0" smtClean="0">
                <a:latin typeface="HanWang WeiBeiMedium-Gb5" pitchFamily="2" charset="-120"/>
                <a:ea typeface="HanWang WeiBeiMedium-Gb5" pitchFamily="2" charset="-120"/>
              </a:rPr>
              <a:t> 我知道你的患難，你的貧窮（你卻是富足的），也知道那自稱是猶太人所說的毀謗話，其實他們不是猶太人，乃是撒但一會的人。 </a:t>
            </a:r>
          </a:p>
          <a:p>
            <a:pPr marL="0" indent="0">
              <a:buNone/>
            </a:pPr>
            <a:r>
              <a:rPr lang="en-US" baseline="30000" dirty="0" smtClean="0"/>
              <a:t>9</a:t>
            </a:r>
            <a:r>
              <a:rPr lang="en-US" dirty="0" smtClean="0"/>
              <a:t> I know your afflictions and your poverty—yet you are rich! I know about the slander of those who say they are Jews and are not, but are a synagogue of Satan.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6</a:t>
            </a:fld>
            <a:endParaRPr lang="es-E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82000" cy="1143000"/>
          </a:xfrm>
        </p:spPr>
        <p:txBody>
          <a:bodyPr>
            <a:normAutofit fontScale="90000"/>
          </a:bodyPr>
          <a:lstStyle/>
          <a:p>
            <a:r>
              <a:rPr lang="en-US" dirty="0" smtClean="0">
                <a:solidFill>
                  <a:schemeClr val="tx1"/>
                </a:solidFill>
              </a:rPr>
              <a:t>1. </a:t>
            </a:r>
            <a:r>
              <a:rPr lang="zh-CN" altLang="en-US" dirty="0" smtClean="0">
                <a:solidFill>
                  <a:schemeClr val="tx1"/>
                </a:solidFill>
                <a:latin typeface="HanWang WeiBeiMedium-Gb5" pitchFamily="2" charset="-120"/>
                <a:ea typeface="HanWang WeiBeiMedium-Gb5" pitchFamily="2" charset="-120"/>
              </a:rPr>
              <a:t>患難中最大的安慰是「神知道」</a:t>
            </a:r>
            <a:r>
              <a:rPr lang="en-US" altLang="zh-CN" dirty="0" smtClean="0">
                <a:solidFill>
                  <a:schemeClr val="tx1"/>
                </a:solidFill>
              </a:rPr>
              <a:t/>
            </a:r>
            <a:br>
              <a:rPr lang="en-US" altLang="zh-CN" dirty="0" smtClean="0">
                <a:solidFill>
                  <a:schemeClr val="tx1"/>
                </a:solidFill>
              </a:rPr>
            </a:br>
            <a:r>
              <a:rPr lang="en-US" altLang="zh-CN" sz="4300" dirty="0">
                <a:latin typeface="Arial Narrow" pitchFamily="34" charset="0"/>
              </a:rPr>
              <a:t>The Best Comfort in Suffering is “God Knows”</a:t>
            </a:r>
            <a:endParaRPr lang="en-US" dirty="0">
              <a:solidFill>
                <a:schemeClr val="tx1"/>
              </a:solidFill>
              <a:latin typeface="Arial Narrow" pitchFamily="34" charset="0"/>
            </a:endParaRPr>
          </a:p>
        </p:txBody>
      </p:sp>
      <p:sp>
        <p:nvSpPr>
          <p:cNvPr id="6" name="Content Placeholder 5"/>
          <p:cNvSpPr>
            <a:spLocks noGrp="1"/>
          </p:cNvSpPr>
          <p:nvPr>
            <p:ph idx="1"/>
          </p:nvPr>
        </p:nvSpPr>
        <p:spPr/>
        <p:txBody>
          <a:bodyPr/>
          <a:lstStyle/>
          <a:p>
            <a:pPr marL="0" indent="0">
              <a:buNone/>
            </a:pPr>
            <a:r>
              <a:rPr lang="en-US" dirty="0" smtClean="0"/>
              <a:t>Revelation 2:8 </a:t>
            </a:r>
          </a:p>
          <a:p>
            <a:pPr marL="0" indent="0">
              <a:buNone/>
            </a:pPr>
            <a:r>
              <a:rPr lang="en-US" baseline="30000" dirty="0" smtClean="0"/>
              <a:t>8</a:t>
            </a:r>
            <a:r>
              <a:rPr lang="en-US" dirty="0" smtClean="0"/>
              <a:t> </a:t>
            </a:r>
            <a:r>
              <a:rPr lang="en-US" dirty="0" smtClean="0">
                <a:latin typeface="HanWang WeiBeiMedium-Gb5" pitchFamily="2" charset="-120"/>
                <a:ea typeface="HanWang WeiBeiMedium-Gb5" pitchFamily="2" charset="-120"/>
              </a:rPr>
              <a:t>「</a:t>
            </a:r>
            <a:r>
              <a:rPr lang="zh-CN" altLang="en-US" dirty="0" smtClean="0">
                <a:latin typeface="HanWang WeiBeiMedium-Gb5" pitchFamily="2" charset="-120"/>
                <a:ea typeface="HanWang WeiBeiMedium-Gb5" pitchFamily="2" charset="-120"/>
              </a:rPr>
              <a:t>你要寫信給士每拿教會的使者，說：</a:t>
            </a:r>
            <a:r>
              <a:rPr lang="en-US" altLang="zh-CN" dirty="0" smtClean="0">
                <a:latin typeface="HanWang WeiBeiMedium-Gb5" pitchFamily="2" charset="-120"/>
                <a:ea typeface="HanWang WeiBeiMedium-Gb5" pitchFamily="2" charset="-120"/>
              </a:rPr>
              <a:t>『</a:t>
            </a:r>
            <a:r>
              <a:rPr lang="zh-CN" altLang="en-US" dirty="0" smtClean="0">
                <a:latin typeface="HanWang WeiBeiMedium-Gb5" pitchFamily="2" charset="-120"/>
                <a:ea typeface="HanWang WeiBeiMedium-Gb5" pitchFamily="2" charset="-120"/>
              </a:rPr>
              <a:t>那首先的、末後的、</a:t>
            </a:r>
            <a:r>
              <a:rPr lang="zh-CN" altLang="en-US" dirty="0" smtClean="0">
                <a:solidFill>
                  <a:srgbClr val="FFFF00"/>
                </a:solidFill>
                <a:latin typeface="HanWang WeiBeiMedium-Gb5" pitchFamily="2" charset="-120"/>
                <a:ea typeface="HanWang WeiBeiMedium-Gb5" pitchFamily="2" charset="-120"/>
              </a:rPr>
              <a:t>死過又活的</a:t>
            </a:r>
            <a:r>
              <a:rPr lang="zh-CN" altLang="en-US" dirty="0" smtClean="0">
                <a:latin typeface="HanWang WeiBeiMedium-Gb5" pitchFamily="2" charset="-120"/>
                <a:ea typeface="HanWang WeiBeiMedium-Gb5" pitchFamily="2" charset="-120"/>
              </a:rPr>
              <a:t>，說： </a:t>
            </a:r>
          </a:p>
          <a:p>
            <a:pPr marL="0" indent="0">
              <a:buNone/>
            </a:pPr>
            <a:r>
              <a:rPr lang="en-US" baseline="30000" dirty="0" smtClean="0"/>
              <a:t>8</a:t>
            </a:r>
            <a:r>
              <a:rPr lang="en-US" dirty="0" smtClean="0"/>
              <a:t> “To the angel of the church in Smyrna write: These are the words of him who is the First and the Last, </a:t>
            </a:r>
            <a:r>
              <a:rPr lang="en-US" dirty="0" smtClean="0">
                <a:solidFill>
                  <a:srgbClr val="FFFF00"/>
                </a:solidFill>
              </a:rPr>
              <a:t>who died and came to life again</a:t>
            </a:r>
            <a:r>
              <a:rPr lang="en-US" dirty="0" smtClean="0"/>
              <a:t>.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7</a:t>
            </a:fld>
            <a:endParaRPr lang="es-E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altLang="zh-TW" dirty="0" smtClean="0"/>
              <a:t>Hebrews 4:16</a:t>
            </a:r>
            <a:r>
              <a:rPr lang="zh-TW" altLang="en-US" dirty="0" smtClean="0"/>
              <a:t> </a:t>
            </a:r>
            <a:endParaRPr lang="en-US" altLang="zh-TW" dirty="0" smtClean="0"/>
          </a:p>
          <a:p>
            <a:pPr marL="0" indent="0">
              <a:buNone/>
            </a:pPr>
            <a:r>
              <a:rPr lang="en-US" altLang="zh-TW" baseline="30000" dirty="0" smtClean="0"/>
              <a:t>16</a:t>
            </a:r>
            <a:r>
              <a:rPr lang="zh-TW" altLang="en-US" dirty="0" smtClean="0"/>
              <a:t> </a:t>
            </a:r>
            <a:r>
              <a:rPr lang="zh-TW" altLang="en-US" dirty="0" smtClean="0">
                <a:latin typeface="HanWang WeiBeiMedium-Gb5" pitchFamily="2" charset="-120"/>
                <a:ea typeface="HanWang WeiBeiMedium-Gb5" pitchFamily="2" charset="-120"/>
              </a:rPr>
              <a:t>所以，我們只管坦然無懼地來到施恩的寶座前，為要得憐恤，蒙恩惠，作隨時的幫助。 </a:t>
            </a:r>
          </a:p>
          <a:p>
            <a:pPr marL="0" indent="0">
              <a:buNone/>
            </a:pPr>
            <a:r>
              <a:rPr lang="en-US" baseline="30000" dirty="0" smtClean="0"/>
              <a:t>16</a:t>
            </a:r>
            <a:r>
              <a:rPr lang="en-US" dirty="0" smtClean="0"/>
              <a:t> Let us then approach God’s throne of grace with confidence, so that we may receive mercy and find grace to help us in our time of need.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8</a:t>
            </a:fld>
            <a:endParaRPr lang="es-E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7" y="762432"/>
            <a:ext cx="8231866" cy="1142440"/>
          </a:xfrm>
        </p:spPr>
        <p:txBody>
          <a:bodyPr>
            <a:normAutofit fontScale="90000"/>
          </a:bodyPr>
          <a:lstStyle/>
          <a:p>
            <a:r>
              <a:rPr lang="en-US" dirty="0" smtClean="0">
                <a:solidFill>
                  <a:schemeClr val="tx1"/>
                </a:solidFill>
              </a:rPr>
              <a:t>2. </a:t>
            </a:r>
            <a:r>
              <a:rPr lang="zh-CN" altLang="en-US" dirty="0" smtClean="0">
                <a:solidFill>
                  <a:schemeClr val="tx1"/>
                </a:solidFill>
                <a:latin typeface="HanWang WeiBeiMedium-Gb5" pitchFamily="2" charset="-120"/>
                <a:ea typeface="HanWang WeiBeiMedium-Gb5" pitchFamily="2" charset="-120"/>
              </a:rPr>
              <a:t>患難中最大的誤會是「逢凶化吉」</a:t>
            </a:r>
            <a:r>
              <a:rPr lang="en-US" altLang="zh-CN" dirty="0" smtClean="0">
                <a:solidFill>
                  <a:schemeClr val="tx1"/>
                </a:solidFill>
              </a:rPr>
              <a:t/>
            </a:r>
            <a:br>
              <a:rPr lang="en-US" altLang="zh-CN" dirty="0" smtClean="0">
                <a:solidFill>
                  <a:schemeClr val="tx1"/>
                </a:solidFill>
              </a:rPr>
            </a:br>
            <a:r>
              <a:rPr lang="en-US" dirty="0" smtClean="0">
                <a:solidFill>
                  <a:schemeClr val="tx1"/>
                </a:solidFill>
              </a:rPr>
              <a:t>The Biggest Misunderstanding about Suffering is “You will be fine”</a:t>
            </a:r>
            <a:endParaRPr lang="en-US" dirty="0">
              <a:solidFill>
                <a:schemeClr val="tx1"/>
              </a:solidFill>
            </a:endParaRPr>
          </a:p>
        </p:txBody>
      </p:sp>
      <p:sp>
        <p:nvSpPr>
          <p:cNvPr id="3" name="Content Placeholder 2"/>
          <p:cNvSpPr>
            <a:spLocks noGrp="1"/>
          </p:cNvSpPr>
          <p:nvPr>
            <p:ph idx="1"/>
          </p:nvPr>
        </p:nvSpPr>
        <p:spPr>
          <a:xfrm>
            <a:off x="456067" y="2514524"/>
            <a:ext cx="8231866" cy="3610971"/>
          </a:xfrm>
        </p:spPr>
        <p:txBody>
          <a:bodyPr/>
          <a:lstStyle/>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1020</Words>
  <Application>Microsoft Office PowerPoint</Application>
  <PresentationFormat>On-screen Show (4:3)</PresentationFormat>
  <Paragraphs>68</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至死忠心的信 Be Faithful unto Death</vt:lpstr>
      <vt:lpstr>ISIS beheaded 21 Egyptian Christians on February, 2015</vt:lpstr>
      <vt:lpstr>ISIS 30 Ethiopian Christians on April, 2015</vt:lpstr>
      <vt:lpstr>Slide 4</vt:lpstr>
      <vt:lpstr>Slide 5</vt:lpstr>
      <vt:lpstr>1. 患難中最大的安慰是「神知道」 The Best Comfort in Suffering is “God Knows”</vt:lpstr>
      <vt:lpstr>1. 患難中最大的安慰是「神知道」 The Best Comfort in Suffering is “God Knows”</vt:lpstr>
      <vt:lpstr>Slide 8</vt:lpstr>
      <vt:lpstr>2. 患難中最大的誤會是「逢凶化吉」 The Biggest Misunderstanding about Suffering is “You will be fine”</vt:lpstr>
      <vt:lpstr>Slide 10</vt:lpstr>
      <vt:lpstr>Slide 11</vt:lpstr>
      <vt:lpstr>3. 患難中最要緊的是「通過考驗」 The Most Important Objective of Suffering is to Pass the Test</vt:lpstr>
      <vt:lpstr>Slide 13</vt:lpstr>
      <vt:lpstr>Slide 14</vt:lpstr>
      <vt:lpstr>Slide 15</vt:lpstr>
      <vt:lpstr>Slide 16</vt:lpstr>
      <vt:lpstr>Slide 17</vt:lpstr>
      <vt:lpstr>坡旅甲  Polycarp  (c. 70–156)</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至死忠心的信 Be Faithful unto Death</dc:title>
  <dc:creator>Mike Chu</dc:creator>
  <cp:lastModifiedBy>Mike Chu</cp:lastModifiedBy>
  <cp:revision>1</cp:revision>
  <dcterms:created xsi:type="dcterms:W3CDTF">2016-01-28T14:32:36Z</dcterms:created>
  <dcterms:modified xsi:type="dcterms:W3CDTF">2016-01-28T14:38:38Z</dcterms:modified>
</cp:coreProperties>
</file>